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9" r:id="rId2"/>
  </p:sldIdLst>
  <p:sldSz cx="30275213" cy="42803763"/>
  <p:notesSz cx="6794500" cy="9931400"/>
  <p:defaultTextStyle>
    <a:defPPr>
      <a:defRPr lang="de-DE"/>
    </a:defPPr>
    <a:lvl1pPr marL="0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1pPr>
    <a:lvl2pPr marL="1753806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2pPr>
    <a:lvl3pPr marL="3507611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3pPr>
    <a:lvl4pPr marL="5261418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4pPr>
    <a:lvl5pPr marL="7015223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5pPr>
    <a:lvl6pPr marL="8769029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6pPr>
    <a:lvl7pPr marL="10522835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7pPr>
    <a:lvl8pPr marL="12276641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8pPr>
    <a:lvl9pPr marL="14030447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117" userDrawn="1">
          <p15:clr>
            <a:srgbClr val="A4A3A4"/>
          </p15:clr>
        </p15:guide>
        <p15:guide id="2" pos="963" userDrawn="1">
          <p15:clr>
            <a:srgbClr val="A4A3A4"/>
          </p15:clr>
        </p15:guide>
        <p15:guide id="3" pos="18108" userDrawn="1">
          <p15:clr>
            <a:srgbClr val="A4A3A4"/>
          </p15:clr>
        </p15:guide>
        <p15:guide id="4" pos="9536" userDrawn="1">
          <p15:clr>
            <a:srgbClr val="A4A3A4"/>
          </p15:clr>
        </p15:guide>
        <p15:guide id="5" orient="horz" pos="2259" userDrawn="1">
          <p15:clr>
            <a:srgbClr val="A4A3A4"/>
          </p15:clr>
        </p15:guide>
        <p15:guide id="6" pos="9150" userDrawn="1">
          <p15:clr>
            <a:srgbClr val="A4A3A4"/>
          </p15:clr>
        </p15:guide>
        <p15:guide id="8" pos="9898" userDrawn="1">
          <p15:clr>
            <a:srgbClr val="A4A3A4"/>
          </p15:clr>
        </p15:guide>
        <p15:guide id="9" orient="horz" pos="23902" userDrawn="1">
          <p15:clr>
            <a:srgbClr val="A4A3A4"/>
          </p15:clr>
        </p15:guide>
        <p15:guide id="10" orient="horz" pos="17587" userDrawn="1">
          <p15:clr>
            <a:srgbClr val="A4A3A4"/>
          </p15:clr>
        </p15:guide>
        <p15:guide id="11" orient="horz" pos="2595" userDrawn="1">
          <p15:clr>
            <a:srgbClr val="A4A3A4"/>
          </p15:clr>
        </p15:guide>
        <p15:guide id="12" orient="horz" pos="251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093"/>
    <a:srgbClr val="D8117D"/>
    <a:srgbClr val="E4E5E3"/>
    <a:srgbClr val="F9C623"/>
    <a:srgbClr val="856D1A"/>
    <a:srgbClr val="E7792B"/>
    <a:srgbClr val="7C4319"/>
    <a:srgbClr val="84BF41"/>
    <a:srgbClr val="005B2D"/>
    <a:srgbClr val="E46B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60"/>
    <p:restoredTop sz="93878" autoAdjust="0"/>
  </p:normalViewPr>
  <p:slideViewPr>
    <p:cSldViewPr snapToGrid="0" snapToObjects="1" showGuides="1">
      <p:cViewPr>
        <p:scale>
          <a:sx n="40" d="100"/>
          <a:sy n="40" d="100"/>
        </p:scale>
        <p:origin x="1650" y="-2436"/>
      </p:cViewPr>
      <p:guideLst>
        <p:guide orient="horz" pos="15117"/>
        <p:guide pos="963"/>
        <p:guide pos="18108"/>
        <p:guide pos="9536"/>
        <p:guide orient="horz" pos="2259"/>
        <p:guide pos="9150"/>
        <p:guide pos="9898"/>
        <p:guide orient="horz" pos="23902"/>
        <p:guide orient="horz" pos="17587"/>
        <p:guide orient="horz" pos="2595"/>
        <p:guide orient="horz" pos="251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7CC831-A756-644D-BF6F-1383A71BB30D}" type="datetimeFigureOut">
              <a:rPr lang="de-DE" smtClean="0"/>
              <a:t>08.09.2017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212975" y="1241425"/>
            <a:ext cx="236855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79486"/>
            <a:ext cx="5435600" cy="3910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8645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4C925B-2B27-5544-BA2C-F3387CA5345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06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611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418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223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029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2835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6641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447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212975" y="1241425"/>
            <a:ext cx="2368550" cy="33512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C925B-2B27-5544-BA2C-F3387CA5345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4124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81213" y="2279650"/>
            <a:ext cx="26112787" cy="8272463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508" y="1595589"/>
            <a:ext cx="7824446" cy="2059438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/>
            </a:ext>
          </a:extLst>
        </p:spPr>
      </p:pic>
      <p:pic>
        <p:nvPicPr>
          <p:cNvPr id="8" name="Bild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0864" y="749028"/>
            <a:ext cx="4194112" cy="3419404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1778" y="1884151"/>
            <a:ext cx="1691210" cy="1149156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0947" y="40050567"/>
            <a:ext cx="1144950" cy="1007004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24567722" y="40051544"/>
            <a:ext cx="4220339" cy="1106026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r>
              <a:rPr lang="de-DE" sz="5090" dirty="0" err="1">
                <a:solidFill>
                  <a:srgbClr val="005AA9"/>
                </a:solidFill>
                <a:latin typeface="Cambria" charset="0"/>
                <a:ea typeface="Cambria" charset="0"/>
                <a:cs typeface="Cambria" charset="0"/>
              </a:rPr>
              <a:t>www.denbi.de</a:t>
            </a:r>
            <a:endParaRPr lang="de-DE" sz="5090" dirty="0">
              <a:solidFill>
                <a:srgbClr val="000000"/>
              </a:solidFill>
              <a:latin typeface="Cambria" charset="0"/>
              <a:ea typeface="Cambria" charset="0"/>
              <a:cs typeface="Cambria" charset="0"/>
            </a:endParaRPr>
          </a:p>
          <a:p>
            <a:pPr>
              <a:lnSpc>
                <a:spcPct val="120000"/>
              </a:lnSpc>
            </a:pPr>
            <a:r>
              <a:rPr lang="de-DE" sz="1131" dirty="0">
                <a:solidFill>
                  <a:srgbClr val="005AA9"/>
                </a:solidFill>
                <a:ea typeface="ＭＳ 明朝" charset="-128"/>
                <a:cs typeface="Cambria" charset="0"/>
              </a:rPr>
              <a:t> </a:t>
            </a:r>
            <a:endParaRPr lang="de-DE" sz="1697" dirty="0">
              <a:solidFill>
                <a:srgbClr val="000000"/>
              </a:solidFill>
              <a:latin typeface="Times-Roman" charset="0"/>
              <a:ea typeface="ＭＳ 明朝" charset="-128"/>
              <a:cs typeface="Times-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754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5.jpeg"/><Relationship Id="rId7" Type="http://schemas.openxmlformats.org/officeDocument/2006/relationships/hyperlink" Target="https://galaxy.uni-freiburg.de/" TargetMode="External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5" Type="http://schemas.openxmlformats.org/officeDocument/2006/relationships/image" Target="../media/image14.jpeg"/><Relationship Id="rId10" Type="http://schemas.openxmlformats.org/officeDocument/2006/relationships/image" Target="../media/image9.png"/><Relationship Id="rId4" Type="http://schemas.openxmlformats.org/officeDocument/2006/relationships/image" Target="../media/image4.emf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30" y="41035308"/>
            <a:ext cx="30275213" cy="1768455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/>
            </a:ext>
          </a:extLst>
        </p:spPr>
      </p:pic>
      <p:sp>
        <p:nvSpPr>
          <p:cNvPr id="14" name="Rechteck 13"/>
          <p:cNvSpPr/>
          <p:nvPr/>
        </p:nvSpPr>
        <p:spPr>
          <a:xfrm>
            <a:off x="0" y="2956694"/>
            <a:ext cx="30276000" cy="540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762"/>
          </a:p>
        </p:txBody>
      </p:sp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121066"/>
              </p:ext>
            </p:extLst>
          </p:nvPr>
        </p:nvGraphicFramePr>
        <p:xfrm>
          <a:off x="1214773" y="8564488"/>
          <a:ext cx="13080612" cy="105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51200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Description of de.NBI-epi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Tabel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079995"/>
              </p:ext>
            </p:extLst>
          </p:nvPr>
        </p:nvGraphicFramePr>
        <p:xfrm>
          <a:off x="15427737" y="15885513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72089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Progress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report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  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" name="Textfeld 35"/>
          <p:cNvSpPr txBox="1"/>
          <p:nvPr/>
        </p:nvSpPr>
        <p:spPr>
          <a:xfrm>
            <a:off x="8426112" y="40332751"/>
            <a:ext cx="5099672" cy="1106026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20000"/>
              </a:lnSpc>
            </a:pPr>
            <a:r>
              <a:rPr lang="de-DE" sz="5090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www.denbi.de </a:t>
            </a:r>
            <a:endParaRPr lang="de-DE" sz="5090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  <a:p>
            <a:pPr>
              <a:lnSpc>
                <a:spcPct val="120000"/>
              </a:lnSpc>
            </a:pPr>
            <a:r>
              <a:rPr lang="de-DE" sz="1131" dirty="0" smtClean="0">
                <a:solidFill>
                  <a:srgbClr val="005AA9"/>
                </a:solidFill>
                <a:ea typeface="ＭＳ 明朝" charset="-128"/>
                <a:cs typeface="Cambria" charset="0"/>
              </a:rPr>
              <a:t> </a:t>
            </a:r>
            <a:r>
              <a:rPr lang="de-DE" sz="1131" dirty="0">
                <a:solidFill>
                  <a:srgbClr val="005AA9"/>
                </a:solidFill>
                <a:ea typeface="ＭＳ 明朝" charset="-128"/>
                <a:cs typeface="Cambria" charset="0"/>
              </a:rPr>
              <a:t> </a:t>
            </a:r>
            <a:endParaRPr lang="de-DE" sz="1697" dirty="0">
              <a:solidFill>
                <a:srgbClr val="000000"/>
              </a:solidFill>
              <a:latin typeface="Times-Roman" charset="0"/>
              <a:ea typeface="ＭＳ 明朝" charset="-128"/>
              <a:cs typeface="Times-Roman" charset="0"/>
            </a:endParaRPr>
          </a:p>
        </p:txBody>
      </p:sp>
      <p:pic>
        <p:nvPicPr>
          <p:cNvPr id="34" name="Bild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693" y="41204800"/>
            <a:ext cx="1144950" cy="1007004"/>
          </a:xfrm>
          <a:prstGeom prst="rect">
            <a:avLst/>
          </a:prstGeom>
        </p:spPr>
      </p:pic>
      <p:graphicFrame>
        <p:nvGraphicFramePr>
          <p:cNvPr id="44" name="Tabel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893073"/>
              </p:ext>
            </p:extLst>
          </p:nvPr>
        </p:nvGraphicFramePr>
        <p:xfrm>
          <a:off x="1309750" y="36363633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7959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Publications  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0" name="Tabelle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487954"/>
              </p:ext>
            </p:extLst>
          </p:nvPr>
        </p:nvGraphicFramePr>
        <p:xfrm>
          <a:off x="15427737" y="24151253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72089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de.NBI training and education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1" name="Tabel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232736"/>
              </p:ext>
            </p:extLst>
          </p:nvPr>
        </p:nvGraphicFramePr>
        <p:xfrm>
          <a:off x="1309750" y="20562074"/>
          <a:ext cx="12985635" cy="105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5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6353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de.NBI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services</a:t>
                      </a:r>
                      <a:endParaRPr kumimoji="0" lang="de-DE" sz="4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" panose="02040503050406030204" pitchFamily="18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417" y="41134076"/>
            <a:ext cx="4066384" cy="1329043"/>
          </a:xfrm>
          <a:prstGeom prst="rect">
            <a:avLst/>
          </a:prstGeom>
        </p:spPr>
      </p:pic>
      <p:pic>
        <p:nvPicPr>
          <p:cNvPr id="79" name="Bild 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508" y="519829"/>
            <a:ext cx="7824446" cy="2059438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/>
            </a:ext>
          </a:extLst>
        </p:spPr>
      </p:pic>
      <p:sp>
        <p:nvSpPr>
          <p:cNvPr id="26" name="Textfeld 25"/>
          <p:cNvSpPr txBox="1"/>
          <p:nvPr/>
        </p:nvSpPr>
        <p:spPr>
          <a:xfrm>
            <a:off x="1570047" y="6780444"/>
            <a:ext cx="284684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Bj</a:t>
            </a:r>
            <a:r>
              <a:rPr lang="en-GB" sz="4000" dirty="0" err="1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örn</a:t>
            </a:r>
            <a:r>
              <a:rPr lang="en-GB" sz="4000" dirty="0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GB" sz="4000" dirty="0" err="1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Grüning</a:t>
            </a:r>
            <a:r>
              <a:rPr lang="en-US" sz="4000" dirty="0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, Joachim Wolff</a:t>
            </a:r>
          </a:p>
          <a:p>
            <a:r>
              <a:rPr lang="en-US" sz="4000" dirty="0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University of Freiburg, Germany</a:t>
            </a:r>
            <a:endParaRPr lang="en-US" sz="4000" dirty="0">
              <a:solidFill>
                <a:srgbClr val="00B0F0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grpSp>
        <p:nvGrpSpPr>
          <p:cNvPr id="28" name="Gruppieren 27"/>
          <p:cNvGrpSpPr/>
          <p:nvPr/>
        </p:nvGrpSpPr>
        <p:grpSpPr>
          <a:xfrm>
            <a:off x="1214773" y="3099591"/>
            <a:ext cx="29572669" cy="3748719"/>
            <a:chOff x="1214773" y="3099591"/>
            <a:chExt cx="29572669" cy="3748719"/>
          </a:xfrm>
        </p:grpSpPr>
        <p:sp>
          <p:nvSpPr>
            <p:cNvPr id="30" name="Textfeld 29"/>
            <p:cNvSpPr txBox="1"/>
            <p:nvPr/>
          </p:nvSpPr>
          <p:spPr>
            <a:xfrm>
              <a:off x="8312689" y="3099591"/>
              <a:ext cx="22474753" cy="374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7200" b="1" dirty="0" smtClean="0">
                  <a:solidFill>
                    <a:srgbClr val="005093"/>
                  </a:solidFill>
                  <a:latin typeface="Cambria" panose="02040503050406030204" pitchFamily="18" charset="0"/>
                  <a:cs typeface="Arial"/>
                </a:rPr>
                <a:t>RNA Bioinformatics Center</a:t>
              </a:r>
            </a:p>
            <a:p>
              <a:pPr>
                <a:lnSpc>
                  <a:spcPct val="110000"/>
                </a:lnSpc>
              </a:pPr>
              <a:r>
                <a:rPr lang="en-US" sz="7200" b="1" dirty="0" smtClean="0">
                  <a:solidFill>
                    <a:srgbClr val="005093"/>
                  </a:solidFill>
                  <a:latin typeface="Cambria" panose="02040503050406030204" pitchFamily="18" charset="0"/>
                  <a:cs typeface="Arial"/>
                </a:rPr>
                <a:t>University of Freiburg</a:t>
              </a:r>
            </a:p>
            <a:p>
              <a:pPr>
                <a:lnSpc>
                  <a:spcPct val="110000"/>
                </a:lnSpc>
              </a:pPr>
              <a:r>
                <a:rPr lang="en-US" sz="7200" b="1" dirty="0" smtClean="0">
                  <a:solidFill>
                    <a:srgbClr val="005093"/>
                  </a:solidFill>
                  <a:latin typeface="Cambria" panose="02040503050406030204" pitchFamily="18" charset="0"/>
                  <a:cs typeface="Arial"/>
                </a:rPr>
                <a:t>Chair of Bioinformatics</a:t>
              </a:r>
              <a:endParaRPr lang="en-US" sz="7200" b="1" dirty="0">
                <a:solidFill>
                  <a:srgbClr val="005093"/>
                </a:solidFill>
                <a:latin typeface="Cambria" panose="02040503050406030204" pitchFamily="18" charset="0"/>
                <a:cs typeface="Arial"/>
              </a:endParaRPr>
            </a:p>
          </p:txBody>
        </p:sp>
        <p:sp>
          <p:nvSpPr>
            <p:cNvPr id="32" name="Textfeld 31"/>
            <p:cNvSpPr txBox="1"/>
            <p:nvPr/>
          </p:nvSpPr>
          <p:spPr>
            <a:xfrm>
              <a:off x="1214773" y="3934541"/>
              <a:ext cx="658647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0" b="1" dirty="0">
                  <a:solidFill>
                    <a:srgbClr val="005093"/>
                  </a:solidFill>
                  <a:latin typeface="Cambria" panose="02040503050406030204" pitchFamily="18" charset="0"/>
                  <a:cs typeface="Arial" panose="020B0604020202020204" pitchFamily="34" charset="0"/>
                </a:rPr>
                <a:t>d</a:t>
              </a:r>
              <a:r>
                <a:rPr lang="de-DE" sz="10000" b="1" dirty="0" smtClean="0">
                  <a:solidFill>
                    <a:srgbClr val="005093"/>
                  </a:solidFill>
                  <a:latin typeface="Cambria" panose="02040503050406030204" pitchFamily="18" charset="0"/>
                  <a:cs typeface="Arial" panose="020B0604020202020204" pitchFamily="34" charset="0"/>
                </a:rPr>
                <a:t>e.NBI-epi</a:t>
              </a:r>
              <a:endParaRPr lang="de-DE" sz="10000" b="1" dirty="0">
                <a:solidFill>
                  <a:srgbClr val="005093"/>
                </a:solidFill>
                <a:latin typeface="Cambria" panose="020405030504060302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Textfeld 10"/>
          <p:cNvSpPr txBox="1"/>
          <p:nvPr/>
        </p:nvSpPr>
        <p:spPr>
          <a:xfrm>
            <a:off x="23364903" y="5602101"/>
            <a:ext cx="6128601" cy="1154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005093"/>
                </a:solidFill>
                <a:latin typeface="Cambria" panose="02040503050406030204" pitchFamily="18" charset="0"/>
              </a:rPr>
              <a:t>Fkz 031L0101C</a:t>
            </a:r>
            <a:endParaRPr lang="de-DE" sz="6910" dirty="0">
              <a:solidFill>
                <a:srgbClr val="005093"/>
              </a:solidFill>
              <a:latin typeface="+mj-lt"/>
            </a:endParaRPr>
          </a:p>
        </p:txBody>
      </p:sp>
      <p:sp>
        <p:nvSpPr>
          <p:cNvPr id="39" name="Textfeld 38"/>
          <p:cNvSpPr txBox="1"/>
          <p:nvPr/>
        </p:nvSpPr>
        <p:spPr>
          <a:xfrm>
            <a:off x="1876696" y="11963400"/>
            <a:ext cx="184731" cy="2170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6600" dirty="0" smtClean="0">
              <a:solidFill>
                <a:srgbClr val="005093"/>
              </a:solidFill>
              <a:latin typeface="Cambria" panose="02040503050406030204" pitchFamily="18" charset="0"/>
            </a:endParaRPr>
          </a:p>
          <a:p>
            <a:endParaRPr lang="en-US" dirty="0"/>
          </a:p>
        </p:txBody>
      </p:sp>
      <p:sp>
        <p:nvSpPr>
          <p:cNvPr id="51" name="Textfeld 50"/>
          <p:cNvSpPr txBox="1"/>
          <p:nvPr/>
        </p:nvSpPr>
        <p:spPr>
          <a:xfrm>
            <a:off x="15427737" y="25690658"/>
            <a:ext cx="133350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latin typeface="Cambria" panose="02040503050406030204" pitchFamily="18" charset="0"/>
                <a:cs typeface="Arial" panose="020B0604020202020204" pitchFamily="34" charset="0"/>
              </a:rPr>
              <a:t>Hands-on training material for self-study available on training.galaxyproject.org</a:t>
            </a:r>
          </a:p>
          <a:p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Introduction to HTS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RNA-Seq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ChIP-Seq</a:t>
            </a:r>
            <a:endParaRPr lang="de-DE" sz="3200" dirty="0" smtClean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Proteomics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MethylC-Seq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...and many more</a:t>
            </a: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!</a:t>
            </a:r>
          </a:p>
        </p:txBody>
      </p:sp>
      <p:graphicFrame>
        <p:nvGraphicFramePr>
          <p:cNvPr id="52" name="Tabel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658676"/>
              </p:ext>
            </p:extLst>
          </p:nvPr>
        </p:nvGraphicFramePr>
        <p:xfrm>
          <a:off x="1214773" y="17825313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General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information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on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the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project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Textfeld 50"/>
          <p:cNvSpPr txBox="1"/>
          <p:nvPr/>
        </p:nvSpPr>
        <p:spPr>
          <a:xfrm>
            <a:off x="1309750" y="9925525"/>
            <a:ext cx="13318370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The de.NBI-epi project in Freiburg offers:</a:t>
            </a:r>
          </a:p>
          <a:p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Visualization, normalization and quality assessment: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Hi-C data analysis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MethylC-Seq data analysis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ChIP-Seq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Bisulfite sequencing analysis pipelines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Training and user support: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Galaxy HTS data analysis workshops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Self learning material on training.galaxyproject.org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Direct user support via </a:t>
            </a: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gitter, GitHub or guest researcher </a:t>
            </a:r>
            <a:endParaRPr lang="de-DE" sz="3200" dirty="0" smtClean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Available on</a:t>
            </a: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mbria" panose="02040503050406030204" pitchFamily="18" charset="0"/>
                <a:cs typeface="Arial" panose="020B0604020202020204" pitchFamily="34" charset="0"/>
              </a:rPr>
              <a:t>All in one Gateway: </a:t>
            </a:r>
            <a:r>
              <a:rPr lang="en-US" sz="3200" dirty="0">
                <a:latin typeface="Cambria" panose="02040503050406030204" pitchFamily="18" charset="0"/>
                <a:cs typeface="Arial" panose="020B0604020202020204" pitchFamily="34" charset="0"/>
                <a:hlinkClick r:id="rId7"/>
              </a:rPr>
              <a:t>https://</a:t>
            </a:r>
            <a:r>
              <a:rPr lang="en-US" sz="3200" dirty="0" smtClean="0">
                <a:latin typeface="Cambria" panose="02040503050406030204" pitchFamily="18" charset="0"/>
                <a:cs typeface="Arial" panose="020B0604020202020204" pitchFamily="34" charset="0"/>
                <a:hlinkClick r:id="rId7"/>
              </a:rPr>
              <a:t>galaxy.uni-freiburg.de</a:t>
            </a:r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Your </a:t>
            </a:r>
            <a:r>
              <a:rPr lang="en-US" sz="3200" dirty="0">
                <a:latin typeface="Cambria" panose="02040503050406030204" pitchFamily="18" charset="0"/>
                <a:cs typeface="Arial" panose="020B0604020202020204" pitchFamily="34" charset="0"/>
              </a:rPr>
              <a:t>computer with </a:t>
            </a:r>
            <a:r>
              <a:rPr lang="en-US" sz="3200" dirty="0" err="1">
                <a:latin typeface="Cambria" panose="02040503050406030204" pitchFamily="18" charset="0"/>
                <a:cs typeface="Arial" panose="020B0604020202020204" pitchFamily="34" charset="0"/>
              </a:rPr>
              <a:t>virtualised</a:t>
            </a:r>
            <a:r>
              <a:rPr lang="en-US" sz="3200" dirty="0"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and </a:t>
            </a:r>
            <a:r>
              <a:rPr lang="en-US" sz="3200" dirty="0" err="1">
                <a:latin typeface="Cambria" panose="02040503050406030204" pitchFamily="18" charset="0"/>
                <a:cs typeface="Arial" panose="020B0604020202020204" pitchFamily="34" charset="0"/>
              </a:rPr>
              <a:t>personalised</a:t>
            </a:r>
            <a:r>
              <a:rPr lang="en-US" sz="3200" dirty="0">
                <a:latin typeface="Cambria" panose="02040503050406030204" pitchFamily="18" charset="0"/>
                <a:cs typeface="Arial" panose="020B0604020202020204" pitchFamily="34" charset="0"/>
              </a:rPr>
              <a:t> instances</a:t>
            </a:r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45" name="Grafik 64"/>
          <p:cNvPicPr/>
          <p:nvPr/>
        </p:nvPicPr>
        <p:blipFill>
          <a:blip r:embed="rId8"/>
          <a:stretch/>
        </p:blipFill>
        <p:spPr>
          <a:xfrm>
            <a:off x="5721391" y="22824379"/>
            <a:ext cx="3809520" cy="821880"/>
          </a:xfrm>
          <a:prstGeom prst="rect">
            <a:avLst/>
          </a:prstGeom>
          <a:ln>
            <a:noFill/>
          </a:ln>
        </p:spPr>
      </p:pic>
      <p:pic>
        <p:nvPicPr>
          <p:cNvPr id="46" name="Grafik 65"/>
          <p:cNvPicPr/>
          <p:nvPr/>
        </p:nvPicPr>
        <p:blipFill>
          <a:blip r:embed="rId9"/>
          <a:stretch/>
        </p:blipFill>
        <p:spPr>
          <a:xfrm>
            <a:off x="1328311" y="22972699"/>
            <a:ext cx="3373560" cy="547560"/>
          </a:xfrm>
          <a:prstGeom prst="rect">
            <a:avLst/>
          </a:prstGeom>
          <a:ln>
            <a:noFill/>
          </a:ln>
        </p:spPr>
      </p:pic>
      <p:pic>
        <p:nvPicPr>
          <p:cNvPr id="47" name="Grafik 70"/>
          <p:cNvPicPr/>
          <p:nvPr/>
        </p:nvPicPr>
        <p:blipFill>
          <a:blip r:embed="rId10"/>
          <a:stretch/>
        </p:blipFill>
        <p:spPr>
          <a:xfrm>
            <a:off x="10776871" y="22915819"/>
            <a:ext cx="3016440" cy="680040"/>
          </a:xfrm>
          <a:prstGeom prst="rect">
            <a:avLst/>
          </a:prstGeom>
          <a:ln>
            <a:noFill/>
          </a:ln>
        </p:spPr>
      </p:pic>
      <p:sp>
        <p:nvSpPr>
          <p:cNvPr id="48" name="CustomShape 21"/>
          <p:cNvSpPr/>
          <p:nvPr/>
        </p:nvSpPr>
        <p:spPr>
          <a:xfrm>
            <a:off x="1204817" y="23909779"/>
            <a:ext cx="4350960" cy="518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BioConda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is a </a:t>
            </a: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conda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channel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which provides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software for biomedical research.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endParaRPr lang="en-US" sz="3200" b="0" strike="noStrike" spc="-1" dirty="0" smtClean="0">
              <a:solidFill>
                <a:srgbClr val="000000"/>
              </a:solidFill>
              <a:ea typeface="DejaVu Sans"/>
            </a:endParaRPr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14,475 commits on GitHub</a:t>
            </a: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287 contributors</a:t>
            </a: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&gt; 2,700 packages</a:t>
            </a:r>
            <a:endParaRPr lang="en-US" sz="3200" b="0" strike="noStrike" spc="-1" dirty="0"/>
          </a:p>
        </p:txBody>
      </p:sp>
      <p:sp>
        <p:nvSpPr>
          <p:cNvPr id="49" name="CustomShape 22"/>
          <p:cNvSpPr/>
          <p:nvPr/>
        </p:nvSpPr>
        <p:spPr>
          <a:xfrm>
            <a:off x="5623771" y="23894004"/>
            <a:ext cx="4881672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BioContainers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provides system-agnostic executable environments for bioinformatics software.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Based on Docker &amp; </a:t>
            </a: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rkt</a:t>
            </a: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&gt; 1,800 Images</a:t>
            </a: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Automatic builds from </a:t>
            </a: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BioConda</a:t>
            </a:r>
            <a:endParaRPr lang="en-US" sz="3200" b="0" strike="noStrike" spc="-1" dirty="0"/>
          </a:p>
        </p:txBody>
      </p:sp>
      <p:sp>
        <p:nvSpPr>
          <p:cNvPr id="50" name="CustomShape 23"/>
          <p:cNvSpPr/>
          <p:nvPr/>
        </p:nvSpPr>
        <p:spPr>
          <a:xfrm>
            <a:off x="10467343" y="23857197"/>
            <a:ext cx="4201560" cy="509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Galaxy is an open, web-based platform for data intensive research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.</a:t>
            </a:r>
            <a:endParaRPr lang="en-US" sz="3200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 smtClean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29,588 commits</a:t>
            </a: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163 contributors</a:t>
            </a: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One of the biggest </a:t>
            </a:r>
            <a:endParaRPr lang="en-US" sz="3200" b="0" strike="noStrike" spc="-1" dirty="0"/>
          </a:p>
          <a:p>
            <a:pPr marL="720"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  Galaxy instances  </a:t>
            </a:r>
            <a:endParaRPr lang="en-US" sz="3200" b="0" strike="noStrike" spc="-1" dirty="0"/>
          </a:p>
          <a:p>
            <a:pPr marL="720"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  available for </a:t>
            </a: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de.NBI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 </a:t>
            </a:r>
            <a:endParaRPr lang="en-US" sz="3200" b="0" strike="noStrike" spc="-1" dirty="0"/>
          </a:p>
        </p:txBody>
      </p:sp>
      <p:pic>
        <p:nvPicPr>
          <p:cNvPr id="54" name="Grafik 5"/>
          <p:cNvPicPr/>
          <p:nvPr/>
        </p:nvPicPr>
        <p:blipFill>
          <a:blip r:embed="rId11"/>
          <a:stretch/>
        </p:blipFill>
        <p:spPr>
          <a:xfrm>
            <a:off x="3590074" y="31961207"/>
            <a:ext cx="7966107" cy="3138002"/>
          </a:xfrm>
          <a:prstGeom prst="rect">
            <a:avLst/>
          </a:prstGeom>
          <a:ln>
            <a:noFill/>
          </a:ln>
        </p:spPr>
      </p:pic>
      <p:sp>
        <p:nvSpPr>
          <p:cNvPr id="55" name="CustomShape 26"/>
          <p:cNvSpPr/>
          <p:nvPr/>
        </p:nvSpPr>
        <p:spPr>
          <a:xfrm>
            <a:off x="1272948" y="29684755"/>
            <a:ext cx="12600360" cy="301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000000"/>
                </a:solidFill>
                <a:ea typeface="DejaVu Sans"/>
              </a:rPr>
              <a:t>The Galaxy Docker Project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The Galaxy Docker Image is an easy distributable full-fledged Galaxy installation, that can be used for testing, teaching and presenting new tools and features. 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Portable data analysis in a box!</a:t>
            </a:r>
            <a:endParaRPr lang="en-US" sz="3200" b="0" strike="noStrike" spc="-1" dirty="0"/>
          </a:p>
        </p:txBody>
      </p:sp>
      <p:sp>
        <p:nvSpPr>
          <p:cNvPr id="56" name="CustomShape 27"/>
          <p:cNvSpPr/>
          <p:nvPr/>
        </p:nvSpPr>
        <p:spPr>
          <a:xfrm>
            <a:off x="1238517" y="35099209"/>
            <a:ext cx="13223078" cy="16280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sz="3200" spc="-1" dirty="0">
                <a:solidFill>
                  <a:srgbClr val="000000"/>
                </a:solidFill>
                <a:ea typeface="DejaVu Sans"/>
              </a:rPr>
              <a:t>Based on the main Galaxy Docker </a:t>
            </a:r>
            <a:r>
              <a:rPr lang="en-US" sz="3200" spc="-1" dirty="0" err="1">
                <a:solidFill>
                  <a:srgbClr val="000000"/>
                </a:solidFill>
                <a:ea typeface="DejaVu Sans"/>
              </a:rPr>
              <a:t>virtualisation</a:t>
            </a:r>
            <a:r>
              <a:rPr lang="en-US" sz="3200" spc="-1" dirty="0">
                <a:solidFill>
                  <a:srgbClr val="000000"/>
                </a:solidFill>
                <a:ea typeface="DejaVu Sans"/>
              </a:rPr>
              <a:t>, a dedicated flavor for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epi-</a:t>
            </a:r>
          </a:p>
          <a:p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genetics </a:t>
            </a:r>
            <a:r>
              <a:rPr lang="en-US" sz="3200" spc="-1" dirty="0">
                <a:solidFill>
                  <a:srgbClr val="000000"/>
                </a:solidFill>
                <a:ea typeface="DejaVu Sans"/>
              </a:rPr>
              <a:t>was developed: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github.com/</a:t>
            </a:r>
            <a:r>
              <a:rPr lang="en-US" sz="3200" spc="-1" dirty="0" err="1" smtClean="0">
                <a:solidFill>
                  <a:srgbClr val="000000"/>
                </a:solidFill>
                <a:ea typeface="DejaVu Sans"/>
              </a:rPr>
              <a:t>bgruening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/</a:t>
            </a:r>
            <a:r>
              <a:rPr lang="en-US" sz="3200" spc="-1" dirty="0" err="1" smtClean="0">
                <a:solidFill>
                  <a:srgbClr val="000000"/>
                </a:solidFill>
                <a:ea typeface="DejaVu Sans"/>
              </a:rPr>
              <a:t>docker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-galaxy-epigenetic</a:t>
            </a:r>
            <a:endParaRPr lang="en-US" sz="3200" spc="-1" dirty="0"/>
          </a:p>
          <a:p>
            <a:pPr>
              <a:lnSpc>
                <a:spcPct val="100000"/>
              </a:lnSpc>
            </a:pPr>
            <a:endParaRPr lang="en-US" sz="3200" b="0" strike="noStrike" spc="-1" dirty="0"/>
          </a:p>
        </p:txBody>
      </p:sp>
      <p:sp>
        <p:nvSpPr>
          <p:cNvPr id="57" name="Line 30"/>
          <p:cNvSpPr/>
          <p:nvPr/>
        </p:nvSpPr>
        <p:spPr>
          <a:xfrm flipH="1">
            <a:off x="5547571" y="23595859"/>
            <a:ext cx="0" cy="5638666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8" name="Line 31"/>
          <p:cNvSpPr/>
          <p:nvPr/>
        </p:nvSpPr>
        <p:spPr>
          <a:xfrm flipH="1">
            <a:off x="10311883" y="23737325"/>
            <a:ext cx="64537" cy="554796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59" name="Picture 58"/>
          <p:cNvPicPr/>
          <p:nvPr/>
        </p:nvPicPr>
        <p:blipFill rotWithShape="1">
          <a:blip r:embed="rId12"/>
          <a:srcRect b="36146"/>
          <a:stretch/>
        </p:blipFill>
        <p:spPr>
          <a:xfrm>
            <a:off x="21870524" y="20140675"/>
            <a:ext cx="3940560" cy="2623072"/>
          </a:xfrm>
          <a:prstGeom prst="rect">
            <a:avLst/>
          </a:prstGeom>
          <a:ln>
            <a:noFill/>
          </a:ln>
        </p:spPr>
      </p:pic>
      <p:sp>
        <p:nvSpPr>
          <p:cNvPr id="61" name="CustomShape 20"/>
          <p:cNvSpPr/>
          <p:nvPr/>
        </p:nvSpPr>
        <p:spPr>
          <a:xfrm>
            <a:off x="15427737" y="9833490"/>
            <a:ext cx="12743640" cy="59781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3200" spc="-1" dirty="0">
                <a:solidFill>
                  <a:srgbClr val="000000"/>
                </a:solidFill>
                <a:ea typeface="DejaVu Sans"/>
              </a:rPr>
              <a:t>Maintenance, development and integration of software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into Galaxy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to provide easy access for epigenetic analysis software: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deepTools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Bismark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HiCUP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CHiCAGO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Methyldackel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Methtools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HiCExplorer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endParaRPr lang="en-US" sz="3200" b="0" strike="noStrike" spc="-1" dirty="0" smtClean="0">
              <a:solidFill>
                <a:srgbClr val="000000"/>
              </a:solidFill>
              <a:ea typeface="DejaVu Sans"/>
            </a:endParaRPr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3200" b="0" strike="noStrike" spc="-1" dirty="0" smtClean="0">
              <a:solidFill>
                <a:srgbClr val="000000"/>
              </a:solidFill>
              <a:ea typeface="DejaVu Sans"/>
            </a:endParaRPr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</a:rPr>
              <a:t>Galaxy</a:t>
            </a:r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smtClean="0">
                <a:solidFill>
                  <a:srgbClr val="000000"/>
                </a:solidFill>
              </a:rPr>
              <a:t>Docker</a:t>
            </a: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</p:txBody>
      </p:sp>
      <p:pic>
        <p:nvPicPr>
          <p:cNvPr id="62" name="Picture 61"/>
          <p:cNvPicPr/>
          <p:nvPr/>
        </p:nvPicPr>
        <p:blipFill>
          <a:blip r:embed="rId13"/>
          <a:stretch/>
        </p:blipFill>
        <p:spPr>
          <a:xfrm>
            <a:off x="24317589" y="20881098"/>
            <a:ext cx="4190760" cy="3108960"/>
          </a:xfrm>
          <a:prstGeom prst="rect">
            <a:avLst/>
          </a:prstGeom>
          <a:ln>
            <a:noFill/>
          </a:ln>
        </p:spPr>
      </p:pic>
      <p:pic>
        <p:nvPicPr>
          <p:cNvPr id="63" name="Picture 62"/>
          <p:cNvPicPr/>
          <p:nvPr/>
        </p:nvPicPr>
        <p:blipFill>
          <a:blip r:embed="rId14"/>
          <a:stretch/>
        </p:blipFill>
        <p:spPr>
          <a:xfrm>
            <a:off x="20073243" y="11537893"/>
            <a:ext cx="6583320" cy="4114800"/>
          </a:xfrm>
          <a:prstGeom prst="rect">
            <a:avLst/>
          </a:prstGeom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5427737" y="17225193"/>
            <a:ext cx="13046575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3200" spc="-1" dirty="0">
                <a:solidFill>
                  <a:srgbClr val="000000"/>
                </a:solidFill>
                <a:ea typeface="DejaVu Sans"/>
              </a:rPr>
              <a:t>Development and maintenance of software for Hi-C data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analysis. </a:t>
            </a:r>
            <a:endParaRPr lang="en-US" sz="3200" spc="-1" dirty="0"/>
          </a:p>
          <a:p>
            <a:pPr algn="just">
              <a:lnSpc>
                <a:spcPct val="100000"/>
              </a:lnSpc>
            </a:pPr>
            <a:endParaRPr lang="en-US" sz="3200" spc="-1" dirty="0"/>
          </a:p>
          <a:p>
            <a:pPr algn="just">
              <a:lnSpc>
                <a:spcPct val="100000"/>
              </a:lnSpc>
            </a:pPr>
            <a:r>
              <a:rPr lang="en-US" sz="3200" b="1" spc="-1" dirty="0" err="1">
                <a:solidFill>
                  <a:srgbClr val="000000"/>
                </a:solidFill>
                <a:ea typeface="DejaVu Sans"/>
              </a:rPr>
              <a:t>HiCExplorer</a:t>
            </a:r>
            <a:r>
              <a:rPr lang="en-US" sz="3200" b="1" spc="-1" dirty="0">
                <a:solidFill>
                  <a:srgbClr val="000000"/>
                </a:solidFill>
                <a:ea typeface="DejaVu Sans"/>
              </a:rPr>
              <a:t>:</a:t>
            </a:r>
            <a:endParaRPr lang="en-US" sz="3200" b="1" spc="-1" dirty="0"/>
          </a:p>
          <a:p>
            <a:pPr marL="459000" indent="-457200" algn="just"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ea typeface="DejaVu Sans"/>
              </a:rPr>
              <a:t>Interaction matrix creation 3x faster</a:t>
            </a:r>
            <a:endParaRPr lang="en-US" sz="3200" spc="-1" dirty="0"/>
          </a:p>
          <a:p>
            <a:pPr marL="459000" indent="-457200" algn="just"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ea typeface="DejaVu Sans"/>
              </a:rPr>
              <a:t>Improved training material: hicexplorer.readthedocs.io</a:t>
            </a:r>
            <a:endParaRPr lang="en-US" sz="3200" spc="-1" dirty="0"/>
          </a:p>
          <a:p>
            <a:pPr marL="459000" indent="-457200" algn="just"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ea typeface="DejaVu Sans"/>
              </a:rPr>
              <a:t>New Galaxy wrappers for a better user experience</a:t>
            </a:r>
            <a:endParaRPr lang="en-US" sz="3200" spc="-1" dirty="0"/>
          </a:p>
          <a:p>
            <a:pPr marL="459000" indent="-457200" algn="just"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ea typeface="DejaVu Sans"/>
              </a:rPr>
              <a:t>Docker integration</a:t>
            </a:r>
            <a:endParaRPr lang="en-US" sz="3200" spc="-1" dirty="0"/>
          </a:p>
          <a:p>
            <a:pPr marL="459000" indent="-457200" algn="just"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ea typeface="DejaVu Sans"/>
              </a:rPr>
              <a:t>Release 2.0 will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have:</a:t>
            </a:r>
            <a:endParaRPr lang="en-US" sz="3200" spc="-1" dirty="0" smtClean="0"/>
          </a:p>
          <a:p>
            <a:pPr marL="459000" indent="-457200" algn="just"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Python </a:t>
            </a:r>
            <a:r>
              <a:rPr lang="en-US" sz="3200" spc="-1" dirty="0">
                <a:solidFill>
                  <a:srgbClr val="000000"/>
                </a:solidFill>
                <a:ea typeface="DejaVu Sans"/>
              </a:rPr>
              <a:t>3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support</a:t>
            </a:r>
            <a:endParaRPr lang="en-US" sz="3200" spc="-1" dirty="0" smtClean="0"/>
          </a:p>
          <a:p>
            <a:pPr marL="459000" indent="-457200" algn="just"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‘Cool</a:t>
            </a:r>
            <a:r>
              <a:rPr lang="en-US" sz="3200" spc="-1" dirty="0">
                <a:solidFill>
                  <a:srgbClr val="000000"/>
                </a:solidFill>
                <a:ea typeface="DejaVu Sans"/>
              </a:rPr>
              <a:t>’ format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support</a:t>
            </a:r>
            <a:endParaRPr lang="en-US" sz="3200" spc="-1" dirty="0" smtClean="0"/>
          </a:p>
          <a:p>
            <a:pPr marL="459000" indent="-457200" algn="just"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A/B compartments</a:t>
            </a:r>
          </a:p>
          <a:p>
            <a:pPr marL="459000" indent="-457200" algn="just"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Improved </a:t>
            </a:r>
            <a:r>
              <a:rPr lang="en-US" sz="3200" spc="-1" dirty="0">
                <a:solidFill>
                  <a:srgbClr val="000000"/>
                </a:solidFill>
                <a:ea typeface="DejaVu Sans"/>
              </a:rPr>
              <a:t>visualization</a:t>
            </a:r>
          </a:p>
        </p:txBody>
      </p:sp>
      <p:sp>
        <p:nvSpPr>
          <p:cNvPr id="64" name="Textfeld 50"/>
          <p:cNvSpPr txBox="1"/>
          <p:nvPr/>
        </p:nvSpPr>
        <p:spPr>
          <a:xfrm>
            <a:off x="1214773" y="21808218"/>
            <a:ext cx="133183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 smtClean="0">
                <a:latin typeface="Cambria" panose="02040503050406030204" pitchFamily="18" charset="0"/>
                <a:cs typeface="Arial" panose="020B0604020202020204" pitchFamily="34" charset="0"/>
              </a:rPr>
              <a:t>Community based infrastructure</a:t>
            </a:r>
            <a:endParaRPr lang="de-DE" sz="4400" b="1" dirty="0"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4773" y="19022605"/>
            <a:ext cx="131755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As part of the </a:t>
            </a:r>
            <a:r>
              <a:rPr lang="en-US" sz="3200" dirty="0" err="1"/>
              <a:t>de.NBI</a:t>
            </a:r>
            <a:r>
              <a:rPr lang="en-US" sz="3200" dirty="0"/>
              <a:t>-epi project in Freiburg, Joachim Wolff and </a:t>
            </a:r>
            <a:r>
              <a:rPr lang="en-US" sz="3200" dirty="0" err="1"/>
              <a:t>Björn</a:t>
            </a:r>
            <a:r>
              <a:rPr lang="en-US" sz="3200" dirty="0"/>
              <a:t> </a:t>
            </a:r>
            <a:r>
              <a:rPr lang="en-US" sz="3200" dirty="0" err="1"/>
              <a:t>Grüning</a:t>
            </a:r>
            <a:r>
              <a:rPr lang="en-US" sz="3200" dirty="0"/>
              <a:t>, are working closely with the RBC, </a:t>
            </a:r>
            <a:r>
              <a:rPr lang="en-US" sz="3200" dirty="0" err="1"/>
              <a:t>de.NBI</a:t>
            </a:r>
            <a:r>
              <a:rPr lang="en-US" sz="3200" dirty="0"/>
              <a:t> and ELIXIR to deliver high-class services for epigenetic research.</a:t>
            </a:r>
            <a:endParaRPr lang="en-US" sz="3200" dirty="0"/>
          </a:p>
        </p:txBody>
      </p:sp>
      <p:graphicFrame>
        <p:nvGraphicFramePr>
          <p:cNvPr id="65" name="Tabel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303075"/>
              </p:ext>
            </p:extLst>
          </p:nvPr>
        </p:nvGraphicFramePr>
        <p:xfrm>
          <a:off x="15427737" y="8567002"/>
          <a:ext cx="13080612" cy="105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6353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de.NBI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services</a:t>
                      </a:r>
                      <a:endParaRPr kumimoji="0" lang="de-DE" sz="4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" panose="02040503050406030204" pitchFamily="18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6" name="Picture 65"/>
          <p:cNvPicPr/>
          <p:nvPr/>
        </p:nvPicPr>
        <p:blipFill>
          <a:blip r:embed="rId15"/>
          <a:srcRect t="13314" b="6806"/>
          <a:stretch/>
        </p:blipFill>
        <p:spPr>
          <a:xfrm>
            <a:off x="21967509" y="26858127"/>
            <a:ext cx="6540840" cy="3474360"/>
          </a:xfrm>
          <a:prstGeom prst="rect">
            <a:avLst/>
          </a:prstGeom>
          <a:ln>
            <a:noFill/>
          </a:ln>
        </p:spPr>
      </p:pic>
      <p:graphicFrame>
        <p:nvGraphicFramePr>
          <p:cNvPr id="67" name="Table 29"/>
          <p:cNvGraphicFramePr/>
          <p:nvPr>
            <p:extLst>
              <p:ext uri="{D42A27DB-BD31-4B8C-83A1-F6EECF244321}">
                <p14:modId xmlns:p14="http://schemas.microsoft.com/office/powerpoint/2010/main" val="1124262513"/>
              </p:ext>
            </p:extLst>
          </p:nvPr>
        </p:nvGraphicFramePr>
        <p:xfrm>
          <a:off x="15426169" y="32026367"/>
          <a:ext cx="12987720" cy="7614254"/>
        </p:xfrm>
        <a:graphic>
          <a:graphicData uri="http://schemas.openxmlformats.org/drawingml/2006/table">
            <a:tbl>
              <a:tblPr/>
              <a:tblGrid>
                <a:gridCol w="355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2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5793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b="1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2016 / 2017 past events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>
                          <a:solidFill>
                            <a:srgbClr val="000000"/>
                          </a:solidFill>
                          <a:latin typeface="+mn-lt"/>
                        </a:rPr>
                        <a:t>15</a:t>
                      </a:r>
                      <a:r>
                        <a:rPr lang="en-US" sz="2800" b="0" strike="noStrike" spc="-1" baseline="30000">
                          <a:solidFill>
                            <a:srgbClr val="000000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 b="0" strike="noStrike" spc="-1">
                          <a:solidFill>
                            <a:srgbClr val="000000"/>
                          </a:solidFill>
                          <a:latin typeface="+mn-lt"/>
                        </a:rPr>
                        <a:t> – 16</a:t>
                      </a:r>
                      <a:r>
                        <a:rPr lang="en-US" sz="2800" b="0" strike="noStrike" spc="-1" baseline="30000">
                          <a:solidFill>
                            <a:srgbClr val="000000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 b="0" strike="noStrike" spc="-1">
                          <a:solidFill>
                            <a:srgbClr val="000000"/>
                          </a:solidFill>
                          <a:latin typeface="+mn-lt"/>
                        </a:rPr>
                        <a:t> Dec 2016</a:t>
                      </a:r>
                      <a:endParaRPr lang="en-US" sz="2800" b="0" strike="noStrike" spc="-1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strike="noStrike" spc="-1">
                          <a:latin typeface="+mn-lt"/>
                        </a:rPr>
                        <a:t>Galaxy RNA-Seq analysis workshop</a:t>
                      </a: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Freiburg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09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</a:t>
                      </a:r>
                      <a:r>
                        <a:rPr lang="en-DE" sz="2800" b="0" strike="noStrike" spc="-1" dirty="0" smtClean="0">
                          <a:latin typeface="+mn-lt"/>
                        </a:rPr>
                        <a:t>–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10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Jan 2017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strike="noStrike" spc="-1" dirty="0" smtClean="0">
                          <a:latin typeface="+mn-lt"/>
                        </a:rPr>
                        <a:t>Online contribution fest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000000"/>
                      </a:solidFill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428931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16</a:t>
                      </a:r>
                      <a:r>
                        <a:rPr lang="en-US" sz="2800" b="0" strike="noStrike" spc="-1" baseline="30000" dirty="0">
                          <a:solidFill>
                            <a:srgbClr val="000000"/>
                          </a:solidFill>
                          <a:latin typeface="+mn-lt"/>
                        </a:rPr>
                        <a:t>th </a:t>
                      </a: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– 19</a:t>
                      </a:r>
                      <a:r>
                        <a:rPr lang="en-US" sz="2800" b="0" strike="noStrike" spc="-1" baseline="30000" dirty="0">
                          <a:solidFill>
                            <a:srgbClr val="000000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 Jan 2017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European Galaxy Developer workshop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Strasbourg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06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</a:t>
                      </a:r>
                      <a:r>
                        <a:rPr lang="en-DE" sz="2800" b="0" strike="noStrike" spc="-1" dirty="0" smtClean="0">
                          <a:latin typeface="+mn-lt"/>
                        </a:rPr>
                        <a:t>–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09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Feb 2017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Galaxy Admin workshop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Melbourne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000000"/>
                      </a:solidFill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8925390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>
                          <a:solidFill>
                            <a:srgbClr val="000000"/>
                          </a:solidFill>
                          <a:latin typeface="+mn-lt"/>
                        </a:rPr>
                        <a:t>13</a:t>
                      </a:r>
                      <a:r>
                        <a:rPr lang="en-US" sz="2800" b="0" strike="noStrike" spc="-1" baseline="30000">
                          <a:solidFill>
                            <a:srgbClr val="000000"/>
                          </a:solidFill>
                          <a:latin typeface="+mn-lt"/>
                        </a:rPr>
                        <a:t>th </a:t>
                      </a:r>
                      <a:r>
                        <a:rPr lang="en-US" sz="2800" b="0" strike="noStrike" spc="-1">
                          <a:solidFill>
                            <a:srgbClr val="000000"/>
                          </a:solidFill>
                          <a:latin typeface="+mn-lt"/>
                        </a:rPr>
                        <a:t>– 17</a:t>
                      </a:r>
                      <a:r>
                        <a:rPr lang="en-US" sz="2800" b="0" strike="noStrike" spc="-1" baseline="30000">
                          <a:solidFill>
                            <a:srgbClr val="000000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 b="0" strike="noStrike" spc="-1">
                          <a:solidFill>
                            <a:srgbClr val="000000"/>
                          </a:solidFill>
                          <a:latin typeface="+mn-lt"/>
                        </a:rPr>
                        <a:t> Feb 2017 </a:t>
                      </a:r>
                      <a:endParaRPr lang="en-US" sz="2800" b="0" strike="noStrike" spc="-1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Galaxy HTS data analysis workshop 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>
                          <a:solidFill>
                            <a:srgbClr val="000000"/>
                          </a:solidFill>
                          <a:latin typeface="+mn-lt"/>
                        </a:rPr>
                        <a:t>Freiburg</a:t>
                      </a:r>
                      <a:endParaRPr lang="en-US" sz="2800" b="0" strike="noStrike" spc="-1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79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04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–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05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Apr 2017 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ELIXIR – </a:t>
                      </a:r>
                      <a:r>
                        <a:rPr lang="en-US" sz="2800" b="0" strike="noStrike" spc="-1" dirty="0" err="1">
                          <a:solidFill>
                            <a:srgbClr val="000000"/>
                          </a:solidFill>
                          <a:latin typeface="+mn-lt"/>
                        </a:rPr>
                        <a:t>de.NBI</a:t>
                      </a: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 AAI workshop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>
                          <a:solidFill>
                            <a:srgbClr val="000000"/>
                          </a:solidFill>
                          <a:latin typeface="+mn-lt"/>
                        </a:rPr>
                        <a:t>Freiburg</a:t>
                      </a:r>
                      <a:endParaRPr lang="en-US" sz="2800" b="0" strike="noStrike" spc="-1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79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22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nd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</a:t>
                      </a:r>
                      <a:r>
                        <a:rPr lang="en-DE" sz="2800" b="0" strike="noStrike" spc="-1" dirty="0" smtClean="0">
                          <a:latin typeface="+mn-lt"/>
                        </a:rPr>
                        <a:t>–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24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May 2017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ELIXIR </a:t>
                      </a:r>
                      <a:r>
                        <a:rPr lang="en-DE" sz="2800" b="0" strike="noStrike" spc="-1" dirty="0" smtClean="0">
                          <a:latin typeface="+mn-lt"/>
                        </a:rPr>
                        <a:t>–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training hackathon 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Cambridge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000000"/>
                      </a:solidFill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252930"/>
                  </a:ext>
                </a:extLst>
              </a:tr>
              <a:tr h="35579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14</a:t>
                      </a:r>
                      <a:r>
                        <a:rPr lang="en-US" sz="2800" b="0" strike="noStrike" spc="-1" baseline="30000" dirty="0">
                          <a:solidFill>
                            <a:srgbClr val="000000"/>
                          </a:solidFill>
                          <a:latin typeface="+mn-lt"/>
                        </a:rPr>
                        <a:t>th </a:t>
                      </a: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– 18</a:t>
                      </a:r>
                      <a:r>
                        <a:rPr lang="en-US" sz="2800" b="0" strike="noStrike" spc="-1" baseline="30000" dirty="0">
                          <a:solidFill>
                            <a:srgbClr val="000000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 Sep 2017 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Galaxy HTS data analysis workshop 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>
                          <a:solidFill>
                            <a:srgbClr val="000000"/>
                          </a:solidFill>
                          <a:latin typeface="+mn-lt"/>
                        </a:rPr>
                        <a:t>Freiburg</a:t>
                      </a:r>
                      <a:endParaRPr lang="en-US" sz="2800" b="0" strike="noStrike" spc="-1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958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b="1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2017 / 2018 planned events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2061"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08</a:t>
                      </a:r>
                      <a:r>
                        <a:rPr lang="en-US" sz="2800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dirty="0" smtClean="0">
                          <a:latin typeface="+mn-lt"/>
                        </a:rPr>
                        <a:t> </a:t>
                      </a:r>
                      <a:r>
                        <a:rPr lang="en-DE" sz="2800" dirty="0" smtClean="0">
                          <a:latin typeface="+mn-lt"/>
                        </a:rPr>
                        <a:t>–</a:t>
                      </a:r>
                      <a:r>
                        <a:rPr lang="en-US" sz="2800" dirty="0" smtClean="0">
                          <a:latin typeface="+mn-lt"/>
                        </a:rPr>
                        <a:t> 12</a:t>
                      </a:r>
                      <a:r>
                        <a:rPr lang="en-US" sz="2800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dirty="0" smtClean="0">
                          <a:latin typeface="+mn-lt"/>
                        </a:rPr>
                        <a:t> Jan 2018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000000"/>
                      </a:solidFill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Galaxy admin workshop</a:t>
                      </a:r>
                      <a:endParaRPr lang="en-US" sz="2800" b="0" strike="noStrike" spc="-1" dirty="0" smtClean="0">
                        <a:latin typeface="+mn-lt"/>
                      </a:endParaRPr>
                    </a:p>
                  </a:txBody>
                  <a:tcPr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000000"/>
                      </a:solidFill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Oslo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9976587"/>
                  </a:ext>
                </a:extLst>
              </a:tr>
              <a:tr h="582061"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19</a:t>
                      </a:r>
                      <a:r>
                        <a:rPr lang="en-US" sz="2800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aseline="0" dirty="0" smtClean="0">
                          <a:latin typeface="+mn-lt"/>
                        </a:rPr>
                        <a:t> </a:t>
                      </a:r>
                      <a:r>
                        <a:rPr lang="en-DE" sz="2800" baseline="0" dirty="0" smtClean="0">
                          <a:latin typeface="+mn-lt"/>
                        </a:rPr>
                        <a:t>–</a:t>
                      </a:r>
                      <a:r>
                        <a:rPr lang="en-US" sz="2800" baseline="0" dirty="0" smtClean="0">
                          <a:latin typeface="+mn-lt"/>
                        </a:rPr>
                        <a:t> 23</a:t>
                      </a:r>
                      <a:r>
                        <a:rPr lang="en-US" sz="2800" baseline="30000" dirty="0" smtClean="0">
                          <a:latin typeface="+mn-lt"/>
                        </a:rPr>
                        <a:t>rd</a:t>
                      </a:r>
                      <a:r>
                        <a:rPr lang="en-US" sz="2800" baseline="0" dirty="0" smtClean="0">
                          <a:latin typeface="+mn-lt"/>
                        </a:rPr>
                        <a:t> Feb 2018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Galaxy HTS data analysis workshop</a:t>
                      </a:r>
                      <a:endParaRPr lang="en-US" sz="2800" b="0" strike="noStrike" spc="-1" dirty="0" smtClean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Freiburg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2061"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March 2018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Freiburg Galaxy user meeting </a:t>
                      </a:r>
                      <a:r>
                        <a:rPr lang="en-US" sz="2800" b="0" strike="noStrike" spc="-1" baseline="0" dirty="0" smtClean="0">
                          <a:latin typeface="+mn-lt"/>
                        </a:rPr>
                        <a:t> </a:t>
                      </a:r>
                      <a:endParaRPr lang="en-US" sz="2800" b="0" strike="noStrike" spc="-1" dirty="0" smtClean="0">
                        <a:latin typeface="+mn-lt"/>
                      </a:endParaRPr>
                    </a:p>
                  </a:txBody>
                  <a:tcPr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Freiburg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000000"/>
                      </a:solidFill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5810989"/>
                  </a:ext>
                </a:extLst>
              </a:tr>
              <a:tr h="686471"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Mid 2018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Hi-C and epigenetics </a:t>
                      </a:r>
                      <a:r>
                        <a:rPr lang="en-US" sz="2800" dirty="0" smtClean="0">
                          <a:latin typeface="+mn-lt"/>
                        </a:rPr>
                        <a:t>workshop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Freiburg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8" name="CustomShape 15"/>
          <p:cNvSpPr/>
          <p:nvPr/>
        </p:nvSpPr>
        <p:spPr>
          <a:xfrm>
            <a:off x="1234711" y="37606147"/>
            <a:ext cx="12477600" cy="23859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High-resolution TADs reveal DNA sequences underlying genome organization in flies.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doi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: 10.1101/115063</a:t>
            </a:r>
            <a:endParaRPr lang="en-US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Jupyter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and Galaxy: Easing entry barriers into complex data analyses for biomedical researchers. </a:t>
            </a:r>
            <a:endParaRPr lang="en-US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doi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: 10.1371/journal.pcbi.1005425</a:t>
            </a:r>
            <a:endParaRPr lang="en-US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RNA workbench: best practices for RNA and high-throughput sequencing bioinformatics in Galaxy</a:t>
            </a:r>
            <a:endParaRPr lang="en-US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doi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10.1093/</a:t>
            </a:r>
            <a:r>
              <a:rPr lang="en-US" sz="1800" b="0" strike="noStrike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nar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/gkx409</a:t>
            </a:r>
          </a:p>
          <a:p>
            <a:pPr algn="just">
              <a:lnSpc>
                <a:spcPct val="100000"/>
              </a:lnSpc>
            </a:pPr>
            <a:r>
              <a:rPr lang="en-US" sz="1800" spc="-1" dirty="0" err="1">
                <a:solidFill>
                  <a:srgbClr val="000000"/>
                </a:solidFill>
                <a:latin typeface="Arial"/>
                <a:ea typeface="DejaVu Sans"/>
              </a:rPr>
              <a:t>BioContainers</a:t>
            </a:r>
            <a:r>
              <a:rPr lang="en-US" sz="1800" spc="-1" dirty="0">
                <a:solidFill>
                  <a:srgbClr val="000000"/>
                </a:solidFill>
                <a:latin typeface="Arial"/>
                <a:ea typeface="DejaVu Sans"/>
              </a:rPr>
              <a:t>: an open-source and community-driven framework for software </a:t>
            </a:r>
            <a:r>
              <a:rPr lang="en-US" sz="1800" spc="-1" dirty="0" smtClean="0">
                <a:solidFill>
                  <a:srgbClr val="000000"/>
                </a:solidFill>
                <a:latin typeface="Arial"/>
                <a:ea typeface="DejaVu Sans"/>
              </a:rPr>
              <a:t>standardization</a:t>
            </a:r>
          </a:p>
          <a:p>
            <a:pPr algn="just">
              <a:lnSpc>
                <a:spcPct val="100000"/>
              </a:lnSpc>
            </a:pPr>
            <a:r>
              <a:rPr lang="en-US" sz="1800" spc="-1" dirty="0" smtClean="0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lang="en-US" sz="1800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doi</a:t>
            </a:r>
            <a:r>
              <a:rPr lang="en-US" sz="1800" spc="-1" dirty="0">
                <a:solidFill>
                  <a:srgbClr val="000000"/>
                </a:solidFill>
                <a:latin typeface="Arial"/>
                <a:ea typeface="DejaVu Sans"/>
              </a:rPr>
              <a:t>: 10.1093/bioinformatics/btx192</a:t>
            </a:r>
            <a:endParaRPr lang="en-US" sz="1800" b="0" strike="noStrike" spc="-1" dirty="0" smtClean="0">
              <a:solidFill>
                <a:srgbClr val="000000"/>
              </a:solidFill>
              <a:latin typeface="Arial"/>
              <a:ea typeface="DejaVu Sans"/>
            </a:endParaRPr>
          </a:p>
          <a:p>
            <a:pPr algn="just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70" name="Grafik 70"/>
          <p:cNvPicPr/>
          <p:nvPr/>
        </p:nvPicPr>
        <p:blipFill>
          <a:blip r:embed="rId16"/>
          <a:stretch/>
        </p:blipFill>
        <p:spPr>
          <a:xfrm>
            <a:off x="20911320" y="129960"/>
            <a:ext cx="2561760" cy="2561760"/>
          </a:xfrm>
          <a:prstGeom prst="rect">
            <a:avLst/>
          </a:prstGeom>
          <a:ln>
            <a:noFill/>
          </a:ln>
        </p:spPr>
      </p:pic>
      <p:pic>
        <p:nvPicPr>
          <p:cNvPr id="71" name="Grafik 59"/>
          <p:cNvPicPr/>
          <p:nvPr/>
        </p:nvPicPr>
        <p:blipFill>
          <a:blip r:embed="rId17"/>
          <a:stretch/>
        </p:blipFill>
        <p:spPr>
          <a:xfrm>
            <a:off x="23604120" y="620640"/>
            <a:ext cx="1928160" cy="1917720"/>
          </a:xfrm>
          <a:prstGeom prst="rect">
            <a:avLst/>
          </a:prstGeom>
          <a:ln>
            <a:noFill/>
          </a:ln>
        </p:spPr>
      </p:pic>
      <p:pic>
        <p:nvPicPr>
          <p:cNvPr id="72" name="Grafik 58"/>
          <p:cNvPicPr/>
          <p:nvPr/>
        </p:nvPicPr>
        <p:blipFill>
          <a:blip r:embed="rId18"/>
          <a:stretch/>
        </p:blipFill>
        <p:spPr>
          <a:xfrm>
            <a:off x="25896600" y="600480"/>
            <a:ext cx="3787200" cy="16434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953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2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138</TotalTime>
  <Words>570</Words>
  <Application>Microsoft Office PowerPoint</Application>
  <PresentationFormat>Custom</PresentationFormat>
  <Paragraphs>145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Cambria</vt:lpstr>
      <vt:lpstr>DejaVu Sans</vt:lpstr>
      <vt:lpstr>ＭＳ 明朝</vt:lpstr>
      <vt:lpstr>Symbol</vt:lpstr>
      <vt:lpstr>Times-Roman</vt:lpstr>
      <vt:lpstr>Wingdings</vt:lpstr>
      <vt:lpstr>Office-Design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Cornelia Pflanz</dc:creator>
  <cp:lastModifiedBy>Windows User</cp:lastModifiedBy>
  <cp:revision>122</cp:revision>
  <cp:lastPrinted>2017-09-07T14:18:43Z</cp:lastPrinted>
  <dcterms:created xsi:type="dcterms:W3CDTF">2017-04-24T13:23:08Z</dcterms:created>
  <dcterms:modified xsi:type="dcterms:W3CDTF">2017-09-08T09:11:52Z</dcterms:modified>
</cp:coreProperties>
</file>